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70" r:id="rId5"/>
    <p:sldId id="262" r:id="rId6"/>
    <p:sldId id="263" r:id="rId7"/>
    <p:sldId id="264" r:id="rId8"/>
    <p:sldId id="265" r:id="rId9"/>
    <p:sldId id="268" r:id="rId10"/>
    <p:sldId id="267" r:id="rId11"/>
    <p:sldId id="273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F4919B-4047-4DB1-8B39-23A42AEBA556}" type="datetimeFigureOut">
              <a:rPr lang="hu-HU" smtClean="0"/>
              <a:t>2018.10.12.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.com/blog/clil-classroom/" TargetMode="External"/><Relationship Id="rId2" Type="http://schemas.openxmlformats.org/officeDocument/2006/relationships/hyperlink" Target="http://www.itis.biella.it/europa/pdf-europa/CLIL_Report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nestopenglish.com/clil/methodology/teaching-tips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hyperlink" Target="https://www.google.com/maps/d/viewer?mid=1VnQ57LAUQoCwhMte-4az26ofEKa4qQ80&amp;ll=50.53741809529952,-4.176740857031291&amp;z=9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ive.google.com/open?id=1VnQ57LAUQoCwhMte-4az26ofEKa4qQ80&amp;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gebra.org/graphin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hu-HU" sz="3100" cap="small" dirty="0" smtClean="0"/>
              <a:t>Az interdiszciplináris </a:t>
            </a:r>
            <a:r>
              <a:rPr lang="hu-HU" sz="3100" cap="small" dirty="0"/>
              <a:t>oktatás </a:t>
            </a:r>
            <a:r>
              <a:rPr lang="hu-HU" sz="3100" cap="small" dirty="0" smtClean="0"/>
              <a:t>felé</a:t>
            </a:r>
            <a:br>
              <a:rPr lang="hu-HU" sz="3100" cap="small" dirty="0" smtClean="0"/>
            </a:br>
            <a:r>
              <a:rPr lang="hu-HU" sz="3100" i="1" cap="small" dirty="0" smtClean="0"/>
              <a:t>2018-2019</a:t>
            </a:r>
            <a:r>
              <a:rPr lang="hu-HU" sz="3100" i="1" dirty="0" smtClean="0"/>
              <a:t/>
            </a:r>
            <a:br>
              <a:rPr lang="hu-HU" sz="3100" i="1" dirty="0" smtClean="0"/>
            </a:br>
            <a:r>
              <a:rPr lang="hu-HU" sz="4000" i="1" dirty="0" smtClean="0"/>
              <a:t/>
            </a:r>
            <a:br>
              <a:rPr lang="hu-HU" sz="4000" i="1" dirty="0" smtClean="0"/>
            </a:br>
            <a:r>
              <a:rPr lang="hu-HU" sz="3200" i="1" dirty="0" smtClean="0"/>
              <a:t/>
            </a:r>
            <a:br>
              <a:rPr lang="hu-HU" sz="3200" i="1" dirty="0" smtClean="0"/>
            </a:br>
            <a:endParaRPr lang="hu-HU" sz="3200" i="1" dirty="0"/>
          </a:p>
        </p:txBody>
      </p:sp>
      <p:pic>
        <p:nvPicPr>
          <p:cNvPr id="1026" name="Picture 2" descr="C:\Users\admin\Desktop\Erasmus számlák\erasmus-plus-promo-jpg\EU flag-Erasmus+_vect_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3" y="611875"/>
            <a:ext cx="5158696" cy="147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2" y="3717032"/>
            <a:ext cx="2872272" cy="151985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779912" y="5165460"/>
            <a:ext cx="472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cap="small" dirty="0" err="1" smtClean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Sztojcsevné</a:t>
            </a:r>
            <a:r>
              <a:rPr lang="hu-HU" sz="2800" cap="small" dirty="0" smtClean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  Fekete Mária</a:t>
            </a:r>
          </a:p>
          <a:p>
            <a:pPr algn="r"/>
            <a:r>
              <a:rPr lang="hu-HU" sz="2800" cap="small" dirty="0" smtClean="0">
                <a:solidFill>
                  <a:schemeClr val="accent3">
                    <a:lumMod val="75000"/>
                  </a:schemeClr>
                </a:solidFill>
                <a:latin typeface="Constantia" panose="02030602050306030303" pitchFamily="18" charset="0"/>
              </a:rPr>
              <a:t>2018. okt. 12.</a:t>
            </a:r>
            <a:endParaRPr lang="hu-HU" sz="2800" cap="small" dirty="0">
              <a:solidFill>
                <a:schemeClr val="accent3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145192"/>
            <a:ext cx="8183880" cy="1051560"/>
          </a:xfrm>
        </p:spPr>
        <p:txBody>
          <a:bodyPr/>
          <a:lstStyle/>
          <a:p>
            <a:r>
              <a:rPr lang="hu-HU" dirty="0" smtClean="0"/>
              <a:t>Program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16750" cy="483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188640"/>
            <a:ext cx="8183880" cy="1051560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altLang="hu-HU" dirty="0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EFL v CLIL: </a:t>
            </a:r>
            <a:r>
              <a:rPr lang="hu-HU" altLang="hu-HU" dirty="0" err="1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what</a:t>
            </a:r>
            <a:r>
              <a:rPr lang="hu-HU" altLang="hu-HU" dirty="0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lang="hu-HU" altLang="hu-HU" dirty="0" err="1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are</a:t>
            </a:r>
            <a:r>
              <a:rPr lang="hu-HU" altLang="hu-HU" dirty="0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lang="hu-HU" altLang="hu-HU" dirty="0" err="1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the</a:t>
            </a:r>
            <a:r>
              <a:rPr lang="hu-HU" altLang="hu-HU" dirty="0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 </a:t>
            </a:r>
            <a:r>
              <a:rPr lang="hu-HU" altLang="hu-HU" dirty="0" err="1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differences</a:t>
            </a:r>
            <a:r>
              <a:rPr lang="hu-HU" altLang="hu-HU" dirty="0" smtClean="0">
                <a:solidFill>
                  <a:srgbClr val="127FA0"/>
                </a:solidFill>
                <a:effectLst/>
                <a:latin typeface="Open Sans" pitchFamily="34" charset="0"/>
                <a:cs typeface="Open Sans" pitchFamily="34" charset="0"/>
              </a:rPr>
              <a:t>?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02724"/>
              </p:ext>
            </p:extLst>
          </p:nvPr>
        </p:nvGraphicFramePr>
        <p:xfrm>
          <a:off x="755576" y="1484784"/>
          <a:ext cx="7632848" cy="4888528"/>
        </p:xfrm>
        <a:graphic>
          <a:graphicData uri="http://schemas.openxmlformats.org/drawingml/2006/table">
            <a:tbl>
              <a:tblPr/>
              <a:tblGrid>
                <a:gridCol w="3812043"/>
                <a:gridCol w="3820805"/>
              </a:tblGrid>
              <a:tr h="263229">
                <a:tc>
                  <a:txBody>
                    <a:bodyPr/>
                    <a:lstStyle/>
                    <a:p>
                      <a:pPr algn="l"/>
                      <a:r>
                        <a:rPr lang="hu-HU" sz="1400" b="1" dirty="0">
                          <a:solidFill>
                            <a:srgbClr val="181818"/>
                          </a:solidFill>
                          <a:effectLst/>
                        </a:rPr>
                        <a:t>EFL</a:t>
                      </a:r>
                      <a:endParaRPr lang="hu-HU" sz="1400" dirty="0">
                        <a:solidFill>
                          <a:srgbClr val="181818"/>
                        </a:solidFill>
                        <a:effectLst/>
                      </a:endParaRP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400" b="1">
                          <a:solidFill>
                            <a:srgbClr val="181818"/>
                          </a:solidFill>
                          <a:effectLst/>
                        </a:rPr>
                        <a:t>CLIC</a:t>
                      </a:r>
                      <a:endParaRPr lang="hu-HU" sz="1400">
                        <a:solidFill>
                          <a:srgbClr val="181818"/>
                        </a:solidFill>
                        <a:effectLst/>
                      </a:endParaRP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52761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181818"/>
                          </a:solidFill>
                          <a:effectLst/>
                        </a:rPr>
                        <a:t>The main purpose:</a:t>
                      </a:r>
                      <a:endParaRPr lang="en-US" sz="1400" b="0" dirty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To learn English.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81818"/>
                          </a:solidFill>
                          <a:effectLst/>
                        </a:rPr>
                        <a:t>The main purpose:</a:t>
                      </a:r>
                      <a:endParaRPr lang="en-US" sz="1400" b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To learn content through English.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6009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81818"/>
                          </a:solidFill>
                          <a:effectLst/>
                        </a:rPr>
                        <a:t>The intended goal:</a:t>
                      </a:r>
                      <a:endParaRPr lang="en-US" sz="1400" b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In EFL, English is the learning goal.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181818"/>
                          </a:solidFill>
                          <a:effectLst/>
                        </a:rPr>
                        <a:t>The intended goal:</a:t>
                      </a:r>
                      <a:endParaRPr lang="en-US" sz="1400" b="0" dirty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In CLIL, English is the vehicle to achieve the learning goals.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1269578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81818"/>
                          </a:solidFill>
                          <a:effectLst/>
                        </a:rPr>
                        <a:t>The role of the teacher:</a:t>
                      </a:r>
                      <a:endParaRPr lang="en-US" sz="1400" b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To help students improve their English BICS (basic interpersonal communicative skills).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181818"/>
                          </a:solidFill>
                          <a:effectLst/>
                        </a:rPr>
                        <a:t>The role of the teacher:</a:t>
                      </a:r>
                      <a:endParaRPr lang="en-US" sz="1400" b="0" dirty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To help students learn content through a foreign language. BICS/CALP (cognitive academic language proficiency).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4402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81818"/>
                          </a:solidFill>
                          <a:effectLst/>
                        </a:rPr>
                        <a:t>The role of language:</a:t>
                      </a:r>
                      <a:endParaRPr lang="en-US" sz="1400" b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English is used for communicative purposes.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81818"/>
                          </a:solidFill>
                          <a:effectLst/>
                        </a:rPr>
                        <a:t>The role of language:</a:t>
                      </a:r>
                      <a:endParaRPr lang="en-US" sz="1400" b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English is used to learn.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126957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181818"/>
                          </a:solidFill>
                          <a:effectLst/>
                        </a:rPr>
                        <a:t>The assessment strategies:</a:t>
                      </a:r>
                      <a:endParaRPr lang="en-US" sz="1400" b="0" dirty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To assess the language proficiency of students with reference to an official curriculum.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181818"/>
                          </a:solidFill>
                          <a:effectLst/>
                        </a:rPr>
                        <a:t>The assessment strategies:</a:t>
                      </a:r>
                      <a:endParaRPr lang="en-US" sz="1400" b="0" dirty="0">
                        <a:solidFill>
                          <a:srgbClr val="181818"/>
                        </a:solidFill>
                        <a:effectLst/>
                        <a:latin typeface="Roboto"/>
                      </a:endParaRPr>
                    </a:p>
                    <a:p>
                      <a:pPr algn="l"/>
                      <a:r>
                        <a:rPr lang="en-US" sz="1400" b="0" dirty="0">
                          <a:solidFill>
                            <a:srgbClr val="181818"/>
                          </a:solidFill>
                          <a:effectLst/>
                          <a:latin typeface="Roboto"/>
                        </a:rPr>
                        <a:t>To assess the content achievements with reference to an official curriculum but… do we assess the language in CLIL?</a:t>
                      </a:r>
                    </a:p>
                  </a:txBody>
                  <a:tcPr marL="35978" marR="35978" marT="35978" marB="35978" anchor="ctr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1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620688"/>
            <a:ext cx="8183880" cy="1051560"/>
          </a:xfrm>
        </p:spPr>
        <p:txBody>
          <a:bodyPr/>
          <a:lstStyle/>
          <a:p>
            <a:r>
              <a:rPr lang="hu-HU" dirty="0" smtClean="0"/>
              <a:t>Hasznos linkek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2060848"/>
            <a:ext cx="7666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://www.onestopenglish.com/clil</a:t>
            </a:r>
            <a:r>
              <a:rPr lang="hu-HU" dirty="0" smtClean="0">
                <a:hlinkClick r:id="rId2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www.itis.biella.it/europa/pdf-europa/CLIL_Report.pdf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://www.english.com/blog/clil-classroom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u="sng" dirty="0" smtClean="0">
                <a:hlinkClick r:id="rId4"/>
              </a:rPr>
              <a:t>CLIL </a:t>
            </a:r>
            <a:r>
              <a:rPr lang="hu-HU" u="sng" dirty="0" err="1">
                <a:hlinkClick r:id="rId4"/>
              </a:rPr>
              <a:t>teaching</a:t>
            </a:r>
            <a:r>
              <a:rPr lang="hu-HU" u="sng" dirty="0">
                <a:hlinkClick r:id="rId4"/>
              </a:rPr>
              <a:t> </a:t>
            </a:r>
            <a:r>
              <a:rPr lang="hu-HU" u="sng" dirty="0" err="1">
                <a:hlinkClick r:id="rId4"/>
              </a:rPr>
              <a:t>tips</a:t>
            </a:r>
            <a:r>
              <a:rPr lang="hu-HU" u="sng" dirty="0">
                <a:hlinkClick r:id="rId4"/>
              </a:rPr>
              <a:t> | </a:t>
            </a:r>
            <a:r>
              <a:rPr lang="hu-HU" u="sng" dirty="0" err="1" smtClean="0">
                <a:hlinkClick r:id="rId4"/>
              </a:rPr>
              <a:t>Onestopenglish</a:t>
            </a:r>
            <a:endParaRPr lang="hu-HU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u="sng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2"/>
              </a:rPr>
              <a:t>https://www.geogebra.org</a:t>
            </a:r>
            <a:r>
              <a:rPr lang="hu-HU" dirty="0" smtClean="0">
                <a:hlinkClick r:id="rId2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2"/>
              </a:rPr>
              <a:t>https://www.khanacademy.org</a:t>
            </a:r>
            <a:r>
              <a:rPr lang="hu-HU" dirty="0" smtClean="0">
                <a:hlinkClick r:id="rId2"/>
              </a:rPr>
              <a:t>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www.halfacrossword.com/activities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hlinkClick r:id="rId2"/>
              </a:rPr>
              <a:t>https://kahoot.com/</a:t>
            </a:r>
            <a:endParaRPr lang="hu-HU" dirty="0"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hlinkClick r:id="rId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03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7" y="692696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7" y="692696"/>
            <a:ext cx="8100000" cy="540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3" y="1048282"/>
            <a:ext cx="7516327" cy="4227934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0" y="952766"/>
            <a:ext cx="7855940" cy="4418966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0" y="1008484"/>
            <a:ext cx="8124693" cy="457014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8" y="1387041"/>
            <a:ext cx="7260299" cy="4083918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7" y="993154"/>
            <a:ext cx="8207520" cy="4616730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20" y="680120"/>
            <a:ext cx="3155560" cy="56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388774"/>
            <a:ext cx="4176464" cy="1040226"/>
          </a:xfrm>
        </p:spPr>
        <p:txBody>
          <a:bodyPr/>
          <a:lstStyle/>
          <a:p>
            <a:r>
              <a:rPr lang="hu-HU" dirty="0" smtClean="0"/>
              <a:t>Végül a lényeg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5" y="980728"/>
            <a:ext cx="819291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interdiszciplináris oktatás felé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060" y="2132856"/>
            <a:ext cx="8183880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„…A </a:t>
            </a:r>
            <a:r>
              <a:rPr lang="hu-HU" dirty="0"/>
              <a:t>tantárgyakra, tanórákra bontott oktatás mellett </a:t>
            </a:r>
            <a:r>
              <a:rPr lang="hu-HU" dirty="0" smtClean="0"/>
              <a:t>az </a:t>
            </a:r>
            <a:r>
              <a:rPr lang="hu-HU" dirty="0"/>
              <a:t>iskolákban is egyre nagyobb számban valósulnak meg </a:t>
            </a:r>
            <a:r>
              <a:rPr lang="hu-HU" dirty="0">
                <a:solidFill>
                  <a:schemeClr val="accent1"/>
                </a:solidFill>
              </a:rPr>
              <a:t>projekt, kutatás jellegű feladatok, melyekben a különböző tudományterületek integráltan jelennek meg, </a:t>
            </a:r>
            <a:r>
              <a:rPr lang="hu-HU" dirty="0"/>
              <a:t>valódi, alkalmazható tudást adva. Az Óbudai Árpád Gimnáziumban már  számos nyoma van ennek a megújulásnak, úgy érezzük azonban, hogy ez egy </a:t>
            </a:r>
            <a:r>
              <a:rPr lang="hu-HU" dirty="0">
                <a:solidFill>
                  <a:schemeClr val="accent1"/>
                </a:solidFill>
              </a:rPr>
              <a:t>tudatosan fejlesztendő terület</a:t>
            </a:r>
            <a:r>
              <a:rPr lang="hu-HU" dirty="0"/>
              <a:t>. Az „</a:t>
            </a:r>
            <a:r>
              <a:rPr lang="hu-HU" dirty="0" err="1"/>
              <a:t>Interdiszciplinalitás</a:t>
            </a:r>
            <a:r>
              <a:rPr lang="hu-HU" dirty="0"/>
              <a:t> oktatás felé” pályázati cím éppen ezt a törekvésünket fejezi </a:t>
            </a:r>
            <a:r>
              <a:rPr lang="hu-HU" dirty="0" smtClean="0"/>
              <a:t>ki….”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08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83880" cy="1051560"/>
          </a:xfrm>
        </p:spPr>
        <p:txBody>
          <a:bodyPr/>
          <a:lstStyle/>
          <a:p>
            <a:r>
              <a:rPr lang="hu-HU" dirty="0" err="1" smtClean="0"/>
              <a:t>Exeter</a:t>
            </a:r>
            <a:endParaRPr lang="hu-HU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2756"/>
            <a:ext cx="32755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611560" y="1536944"/>
            <a:ext cx="4629361" cy="2873480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</a:pPr>
            <a:r>
              <a:rPr lang="hu-HU" sz="3600" dirty="0" smtClean="0"/>
              <a:t>Devon megye,</a:t>
            </a:r>
            <a:br>
              <a:rPr lang="hu-HU" sz="3600" dirty="0" smtClean="0"/>
            </a:br>
            <a:r>
              <a:rPr lang="hu-HU" sz="3600" dirty="0" err="1" smtClean="0"/>
              <a:t>Exe</a:t>
            </a:r>
            <a:r>
              <a:rPr lang="hu-HU" sz="3600" dirty="0" smtClean="0"/>
              <a:t> folyó partján</a:t>
            </a:r>
          </a:p>
          <a:p>
            <a:pPr>
              <a:spcAft>
                <a:spcPts val="600"/>
              </a:spcAft>
            </a:pPr>
            <a:r>
              <a:rPr lang="hu-HU" sz="3600" dirty="0" smtClean="0"/>
              <a:t>~ 130 000 lakos</a:t>
            </a:r>
          </a:p>
          <a:p>
            <a:pPr>
              <a:spcAft>
                <a:spcPts val="600"/>
              </a:spcAft>
            </a:pPr>
            <a:r>
              <a:rPr lang="hu-HU" sz="3600" dirty="0" smtClean="0"/>
              <a:t>University of </a:t>
            </a:r>
            <a:r>
              <a:rPr lang="hu-HU" sz="3600" dirty="0" err="1" smtClean="0"/>
              <a:t>Exeter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7" r="8175"/>
          <a:stretch/>
        </p:blipFill>
        <p:spPr>
          <a:xfrm>
            <a:off x="5139672" y="1093378"/>
            <a:ext cx="3464776" cy="25041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13" y="3597512"/>
            <a:ext cx="4407135" cy="24790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29093"/>
            <a:ext cx="2847978" cy="16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1771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292446" cy="353971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14119"/>
            <a:ext cx="329185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476672"/>
            <a:ext cx="8183880" cy="1051560"/>
          </a:xfrm>
        </p:spPr>
        <p:txBody>
          <a:bodyPr>
            <a:normAutofit/>
          </a:bodyPr>
          <a:lstStyle/>
          <a:p>
            <a:r>
              <a:rPr lang="hu-HU" dirty="0" smtClean="0"/>
              <a:t>CLIL</a:t>
            </a:r>
            <a:br>
              <a:rPr lang="hu-HU" dirty="0" smtClean="0"/>
            </a:br>
            <a:r>
              <a:rPr lang="hu-HU" sz="2200" dirty="0" err="1" smtClean="0"/>
              <a:t>Content</a:t>
            </a:r>
            <a:r>
              <a:rPr lang="hu-HU" sz="2200" dirty="0" smtClean="0"/>
              <a:t> and </a:t>
            </a:r>
            <a:r>
              <a:rPr lang="hu-HU" sz="2200" dirty="0" err="1" smtClean="0"/>
              <a:t>language</a:t>
            </a:r>
            <a:r>
              <a:rPr lang="hu-HU" sz="2200" dirty="0" smtClean="0"/>
              <a:t> </a:t>
            </a:r>
            <a:r>
              <a:rPr lang="hu-HU" sz="2200" dirty="0" err="1" smtClean="0"/>
              <a:t>Integrated</a:t>
            </a:r>
            <a:r>
              <a:rPr lang="hu-HU" sz="2200" dirty="0" smtClean="0"/>
              <a:t> </a:t>
            </a:r>
            <a:r>
              <a:rPr lang="hu-HU" sz="2200" dirty="0" err="1" smtClean="0"/>
              <a:t>Learning</a:t>
            </a:r>
            <a:endParaRPr lang="hu-HU" sz="2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060" y="1772816"/>
            <a:ext cx="8183880" cy="41879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3200" dirty="0" smtClean="0"/>
              <a:t>Nyelv és tartalom egyben, két cél</a:t>
            </a:r>
          </a:p>
          <a:p>
            <a:pPr>
              <a:spcAft>
                <a:spcPts val="600"/>
              </a:spcAft>
            </a:pPr>
            <a:r>
              <a:rPr lang="hu-HU" sz="3200" dirty="0" err="1" smtClean="0"/>
              <a:t>Kéttannyelvű</a:t>
            </a:r>
            <a:r>
              <a:rPr lang="hu-HU" sz="3200" dirty="0" smtClean="0"/>
              <a:t> iskolákban tanító tanároknak</a:t>
            </a:r>
          </a:p>
          <a:p>
            <a:pPr>
              <a:spcAft>
                <a:spcPts val="600"/>
              </a:spcAft>
            </a:pPr>
            <a:r>
              <a:rPr lang="hu-HU" sz="3200" dirty="0" smtClean="0"/>
              <a:t>Nemzetközi csoport, szakmailag is vegyes</a:t>
            </a:r>
          </a:p>
          <a:p>
            <a:pPr>
              <a:spcAft>
                <a:spcPts val="600"/>
              </a:spcAft>
            </a:pPr>
            <a:r>
              <a:rPr lang="hu-HU" sz="3200" dirty="0" smtClean="0"/>
              <a:t>Főleg módszertan(nyelvi szempontú)</a:t>
            </a:r>
          </a:p>
          <a:p>
            <a:pPr>
              <a:spcAft>
                <a:spcPts val="600"/>
              </a:spcAft>
            </a:pPr>
            <a:r>
              <a:rPr lang="hu-HU" sz="3200" dirty="0" smtClean="0"/>
              <a:t>Angol (és más) oktatási rendszer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954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620688"/>
            <a:ext cx="8183880" cy="1051560"/>
          </a:xfrm>
        </p:spPr>
        <p:txBody>
          <a:bodyPr/>
          <a:lstStyle/>
          <a:p>
            <a:r>
              <a:rPr lang="hu-HU" dirty="0" smtClean="0"/>
              <a:t>A CLIL óra összetevői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060" y="2492896"/>
            <a:ext cx="8183880" cy="418795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3200" dirty="0" err="1" smtClean="0"/>
              <a:t>Cognition</a:t>
            </a:r>
            <a:r>
              <a:rPr lang="hu-HU" sz="3200" dirty="0"/>
              <a:t> </a:t>
            </a:r>
            <a:r>
              <a:rPr lang="hu-HU" sz="3200" dirty="0" smtClean="0"/>
              <a:t>- megismerés</a:t>
            </a:r>
          </a:p>
          <a:p>
            <a:pPr>
              <a:spcAft>
                <a:spcPts val="600"/>
              </a:spcAft>
            </a:pPr>
            <a:r>
              <a:rPr lang="hu-HU" sz="3200" dirty="0" err="1" smtClean="0"/>
              <a:t>Culture</a:t>
            </a:r>
            <a:r>
              <a:rPr lang="hu-HU" sz="3200" dirty="0"/>
              <a:t> </a:t>
            </a:r>
            <a:r>
              <a:rPr lang="hu-HU" sz="3200" dirty="0" smtClean="0"/>
              <a:t>- kultúra </a:t>
            </a:r>
          </a:p>
          <a:p>
            <a:pPr>
              <a:spcAft>
                <a:spcPts val="600"/>
              </a:spcAft>
            </a:pPr>
            <a:r>
              <a:rPr lang="hu-HU" sz="3200" dirty="0" err="1" smtClean="0"/>
              <a:t>Content</a:t>
            </a:r>
            <a:r>
              <a:rPr lang="hu-HU" sz="3200" dirty="0" smtClean="0"/>
              <a:t> – tartalom  </a:t>
            </a:r>
          </a:p>
          <a:p>
            <a:pPr>
              <a:spcAft>
                <a:spcPts val="600"/>
              </a:spcAft>
            </a:pPr>
            <a:r>
              <a:rPr lang="hu-HU" sz="3200" dirty="0" err="1" smtClean="0"/>
              <a:t>Communication</a:t>
            </a:r>
            <a:r>
              <a:rPr lang="hu-HU" sz="3200" dirty="0" smtClean="0"/>
              <a:t> - kommunikáció</a:t>
            </a:r>
            <a:endParaRPr lang="hu-H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7266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620688"/>
            <a:ext cx="8183880" cy="1051560"/>
          </a:xfrm>
        </p:spPr>
        <p:txBody>
          <a:bodyPr/>
          <a:lstStyle/>
          <a:p>
            <a:r>
              <a:rPr lang="hu-HU" dirty="0" smtClean="0"/>
              <a:t>Metodológia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0060" y="1700808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Scaffolding</a:t>
            </a:r>
            <a:r>
              <a:rPr lang="hu-HU" dirty="0" smtClean="0"/>
              <a:t> </a:t>
            </a:r>
            <a:r>
              <a:rPr lang="hu-HU" dirty="0" err="1"/>
              <a:t>L</a:t>
            </a:r>
            <a:r>
              <a:rPr lang="hu-HU" dirty="0" err="1" smtClean="0"/>
              <a:t>earning</a:t>
            </a:r>
            <a:endParaRPr lang="hu-HU" dirty="0" smtClean="0"/>
          </a:p>
          <a:p>
            <a:r>
              <a:rPr lang="hu-HU" dirty="0" err="1" smtClean="0"/>
              <a:t>Chunking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Switching</a:t>
            </a:r>
            <a:endParaRPr lang="hu-HU" dirty="0" smtClean="0"/>
          </a:p>
          <a:p>
            <a:r>
              <a:rPr lang="hu-HU" dirty="0" err="1" smtClean="0"/>
              <a:t>Collaborative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hu-HU" dirty="0" smtClean="0"/>
          </a:p>
          <a:p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hu-HU" dirty="0" smtClean="0"/>
          </a:p>
          <a:p>
            <a:r>
              <a:rPr lang="hu-HU" dirty="0" smtClean="0"/>
              <a:t>LOTS and HOTS</a:t>
            </a:r>
          </a:p>
          <a:p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Thinking</a:t>
            </a:r>
            <a:endParaRPr lang="hu-HU" dirty="0" smtClean="0"/>
          </a:p>
          <a:p>
            <a:r>
              <a:rPr lang="hu-HU" dirty="0" smtClean="0"/>
              <a:t>BICS and CALP</a:t>
            </a:r>
          </a:p>
          <a:p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 smtClean="0"/>
              <a:t>Styles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43" y="548680"/>
            <a:ext cx="2668017" cy="225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28" y="2996952"/>
            <a:ext cx="2430463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3414"/>
            <a:ext cx="1813292" cy="180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166916"/>
            <a:ext cx="8183880" cy="1051560"/>
          </a:xfrm>
        </p:spPr>
        <p:txBody>
          <a:bodyPr/>
          <a:lstStyle/>
          <a:p>
            <a:r>
              <a:rPr lang="hu-HU" dirty="0" smtClean="0"/>
              <a:t>Matematika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97" y="692696"/>
            <a:ext cx="3457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2797957" cy="13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101050" cy="27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404664"/>
            <a:ext cx="8183880" cy="1051560"/>
          </a:xfrm>
        </p:spPr>
        <p:txBody>
          <a:bodyPr/>
          <a:lstStyle/>
          <a:p>
            <a:r>
              <a:rPr lang="hu-HU" dirty="0" err="1" smtClean="0"/>
              <a:t>Mikrotanítás</a:t>
            </a:r>
            <a:r>
              <a:rPr lang="hu-HU" dirty="0" smtClean="0"/>
              <a:t> - </a:t>
            </a:r>
            <a:r>
              <a:rPr lang="hu-HU" dirty="0" err="1" smtClean="0"/>
              <a:t>Certificate</a:t>
            </a:r>
            <a:endParaRPr lang="hu-HU" dirty="0"/>
          </a:p>
        </p:txBody>
      </p:sp>
      <p:pic>
        <p:nvPicPr>
          <p:cNvPr id="4098" name="Picture 2" descr="C:\Users\admin\Desktop\Új mappa\20180712_1007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2" r="21908"/>
          <a:stretch/>
        </p:blipFill>
        <p:spPr bwMode="auto">
          <a:xfrm>
            <a:off x="2497822" y="1690758"/>
            <a:ext cx="4148355" cy="406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1778" r="11273" b="13879"/>
          <a:stretch/>
        </p:blipFill>
        <p:spPr>
          <a:xfrm>
            <a:off x="2497822" y="2282485"/>
            <a:ext cx="3994326" cy="2235268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00" y="1655088"/>
            <a:ext cx="3127369" cy="421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123" y="3773399"/>
            <a:ext cx="1958270" cy="129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48" y="2038533"/>
            <a:ext cx="1978220" cy="13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6" y="2294732"/>
            <a:ext cx="1795417" cy="24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"/>
          <a:stretch/>
        </p:blipFill>
        <p:spPr bwMode="auto">
          <a:xfrm>
            <a:off x="2314080" y="1520079"/>
            <a:ext cx="4252975" cy="448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563</TotalTime>
  <Words>369</Words>
  <Application>Microsoft Office PowerPoint</Application>
  <PresentationFormat>Diavetítés a képernyőre (4:3 oldalarány)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Aspektus</vt:lpstr>
      <vt:lpstr>Az interdiszciplináris oktatás felé 2018-2019   </vt:lpstr>
      <vt:lpstr>Az interdiszciplináris oktatás felé</vt:lpstr>
      <vt:lpstr>Exeter</vt:lpstr>
      <vt:lpstr>PowerPoint bemutató</vt:lpstr>
      <vt:lpstr>CLIL Content and language Integrated Learning</vt:lpstr>
      <vt:lpstr>A CLIL óra összetevői</vt:lpstr>
      <vt:lpstr>Metodológia</vt:lpstr>
      <vt:lpstr>Matematika</vt:lpstr>
      <vt:lpstr>Mikrotanítás - Certificate</vt:lpstr>
      <vt:lpstr>Program</vt:lpstr>
      <vt:lpstr>EFL v CLIL: what are the differences?</vt:lpstr>
      <vt:lpstr>Hasznos linkek</vt:lpstr>
      <vt:lpstr>PowerPoint bemutató</vt:lpstr>
      <vt:lpstr>Végül a lényeg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Erasmus+ 2018-2019</dc:title>
  <dc:creator>admin</dc:creator>
  <cp:lastModifiedBy>Sztojcsevné Fekete Mária</cp:lastModifiedBy>
  <cp:revision>41</cp:revision>
  <dcterms:created xsi:type="dcterms:W3CDTF">2018-10-05T19:16:12Z</dcterms:created>
  <dcterms:modified xsi:type="dcterms:W3CDTF">2018-10-12T11:22:02Z</dcterms:modified>
</cp:coreProperties>
</file>