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77" r:id="rId3"/>
    <p:sldId id="278" r:id="rId4"/>
    <p:sldId id="271" r:id="rId5"/>
    <p:sldId id="273" r:id="rId6"/>
    <p:sldId id="272" r:id="rId7"/>
    <p:sldId id="274" r:id="rId8"/>
    <p:sldId id="275" r:id="rId9"/>
    <p:sldId id="264" r:id="rId10"/>
    <p:sldId id="265" r:id="rId11"/>
    <p:sldId id="266" r:id="rId12"/>
    <p:sldId id="268" r:id="rId13"/>
    <p:sldId id="269" r:id="rId14"/>
    <p:sldId id="276" r:id="rId15"/>
    <p:sldId id="270" r:id="rId1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73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E0CA3-5FF6-4BE3-B869-22DE170816C0}" type="datetimeFigureOut">
              <a:rPr lang="hu-HU" smtClean="0"/>
              <a:pPr/>
              <a:t>2018.10.08.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25BE4-3AAD-4E6B-B07D-88D4EB08AA83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25BE4-3AAD-4E6B-B07D-88D4EB08AA83}" type="slidenum">
              <a:rPr lang="hu-HU" smtClean="0"/>
              <a:pPr/>
              <a:t>3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7ABABC7-1DD0-4410-A9E8-FA43B26DAA04}" type="datetimeFigureOut">
              <a:rPr lang="hu-HU" smtClean="0"/>
              <a:pPr/>
              <a:t>2018.10.08.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u-HU"/>
          </a:p>
        </p:txBody>
      </p:sp>
      <p:sp>
        <p:nvSpPr>
          <p:cNvPr id="10" name="Téglalap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Téglalap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Téglalap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Egyenes összekötő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Egyenes összekötő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Egyenes összekötő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Egyenes összekötő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Téglalap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zis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zis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zis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zis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zis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EFDDE83-4717-4797-BACD-6CC1E479CCF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BABC7-1DD0-4410-A9E8-FA43B26DAA04}" type="datetimeFigureOut">
              <a:rPr lang="hu-HU" smtClean="0"/>
              <a:pPr/>
              <a:t>2018.10.08.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DDE83-4717-4797-BACD-6CC1E479CCF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BABC7-1DD0-4410-A9E8-FA43B26DAA04}" type="datetimeFigureOut">
              <a:rPr lang="hu-HU" smtClean="0"/>
              <a:pPr/>
              <a:t>2018.10.08.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DDE83-4717-4797-BACD-6CC1E479CCF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7ABABC7-1DD0-4410-A9E8-FA43B26DAA04}" type="datetimeFigureOut">
              <a:rPr lang="hu-HU" smtClean="0"/>
              <a:pPr/>
              <a:t>2018.10.08.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EFDDE83-4717-4797-BACD-6CC1E479CCF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7ABABC7-1DD0-4410-A9E8-FA43B26DAA04}" type="datetimeFigureOut">
              <a:rPr lang="hu-HU" smtClean="0"/>
              <a:pPr/>
              <a:t>2018.10.08.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u-HU"/>
          </a:p>
        </p:txBody>
      </p:sp>
      <p:sp>
        <p:nvSpPr>
          <p:cNvPr id="9" name="Téglalap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gyenes összekötő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gyenes összekötő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Egyenes összekötő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Egyenes összekötő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Téglalap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zis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zis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zis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zis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zis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gyenes összekötő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EFDDE83-4717-4797-BACD-6CC1E479CCF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BABC7-1DD0-4410-A9E8-FA43B26DAA04}" type="datetimeFigureOut">
              <a:rPr lang="hu-HU" smtClean="0"/>
              <a:pPr/>
              <a:t>2018.10.08.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DDE83-4717-4797-BACD-6CC1E479CCF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BABC7-1DD0-4410-A9E8-FA43B26DAA04}" type="datetimeFigureOut">
              <a:rPr lang="hu-HU" smtClean="0"/>
              <a:pPr/>
              <a:t>2018.10.08.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DDE83-4717-4797-BACD-6CC1E479CCF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2" name="Szöveg hely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4" name="Szöveg hely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7ABABC7-1DD0-4410-A9E8-FA43B26DAA04}" type="datetimeFigureOut">
              <a:rPr lang="hu-HU" smtClean="0"/>
              <a:pPr/>
              <a:t>2018.10.08.</a:t>
            </a:fld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EFDDE83-4717-4797-BACD-6CC1E479CCF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BABC7-1DD0-4410-A9E8-FA43B26DAA04}" type="datetimeFigureOut">
              <a:rPr lang="hu-HU" smtClean="0"/>
              <a:pPr/>
              <a:t>2018.10.08.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DDE83-4717-4797-BACD-6CC1E479CCF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gyenes összekötő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zis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Tartalom hely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1" name="Dátum hely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7ABABC7-1DD0-4410-A9E8-FA43B26DAA04}" type="datetimeFigureOut">
              <a:rPr lang="hu-HU" smtClean="0"/>
              <a:pPr/>
              <a:t>2018.10.08.</a:t>
            </a:fld>
            <a:endParaRPr lang="hu-HU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EFDDE83-4717-4797-BACD-6CC1E479CCF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3" name="Élőláb hely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zis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Téglalap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Egyenes összekötő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Egyenes összekötő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átum hely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7ABABC7-1DD0-4410-A9E8-FA43B26DAA04}" type="datetimeFigureOut">
              <a:rPr lang="hu-HU" smtClean="0"/>
              <a:pPr/>
              <a:t>2018.10.08.</a:t>
            </a:fld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EFDDE83-4717-4797-BACD-6CC1E479CCF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1" name="Élőláb hely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7ABABC7-1DD0-4410-A9E8-FA43B26DAA04}" type="datetimeFigureOut">
              <a:rPr lang="hu-HU" smtClean="0"/>
              <a:pPr/>
              <a:t>2018.10.08.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églalap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zis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EFDDE83-4717-4797-BACD-6CC1E479CCFE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eio.center/en/meio.html" TargetMode="Externa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://meio.center/erasmus/solutions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earth.google.com/web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view/erasmus-plus-training-mapping/mapping-tools-in-stem/creating-multimedia-tracks/kml-and-kmz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s://sites.google.com/view/erasmus-plus-training-mapping/mapping-tools-in-stem/creating-multimedia-tracks/video-and-images-on-multimedia-trac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ealworldmath.org/html-layout-tutorials.html" TargetMode="External"/><Relationship Id="rId5" Type="http://schemas.openxmlformats.org/officeDocument/2006/relationships/hyperlink" Target="https://sites.google.com/view/erasmus-plus-training-mapping/mapping-tools-in-stem/using-and-exploring-google-earth" TargetMode="External"/><Relationship Id="rId4" Type="http://schemas.openxmlformats.org/officeDocument/2006/relationships/hyperlink" Target="https://sites.google.com/view/erasmus-plus-training-mapping/mapping-tools-in-stem/creating-multimedia-track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realworldmath.org/" TargetMode="External"/><Relationship Id="rId3" Type="http://schemas.openxmlformats.org/officeDocument/2006/relationships/hyperlink" Target="Crop%20Circles.kmz" TargetMode="External"/><Relationship Id="rId7" Type="http://schemas.openxmlformats.org/officeDocument/2006/relationships/hyperlink" Target="http://www.thethinkingstick.com/10-ways-to-use-google-maps-in-the-classroom/" TargetMode="External"/><Relationship Id="rId2" Type="http://schemas.openxmlformats.org/officeDocument/2006/relationships/hyperlink" Target="Arpad%20MEIO%20tavolsag.kmz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The%20Fractal%20Coast.kmz" TargetMode="External"/><Relationship Id="rId5" Type="http://schemas.openxmlformats.org/officeDocument/2006/relationships/hyperlink" Target="Network%20Problems.kmz" TargetMode="External"/><Relationship Id="rId4" Type="http://schemas.openxmlformats.org/officeDocument/2006/relationships/hyperlink" Target="Emelked&#233;si%20sz&#246;g.kmz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pavconhecimento.pt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dirty="0" err="1" smtClean="0"/>
              <a:t>Disszemináció</a:t>
            </a:r>
            <a:r>
              <a:rPr lang="hu-HU" dirty="0" smtClean="0"/>
              <a:t> matematika tanároknak 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571736" y="5143512"/>
            <a:ext cx="6172200" cy="1371600"/>
          </a:xfrm>
        </p:spPr>
        <p:txBody>
          <a:bodyPr/>
          <a:lstStyle/>
          <a:p>
            <a:pPr algn="ctr"/>
            <a:r>
              <a:rPr lang="hu-HU" dirty="0" smtClean="0"/>
              <a:t>A </a:t>
            </a:r>
            <a:r>
              <a:rPr lang="hu-HU" dirty="0" err="1" smtClean="0"/>
              <a:t>Google</a:t>
            </a:r>
            <a:r>
              <a:rPr lang="hu-HU" dirty="0" smtClean="0"/>
              <a:t> </a:t>
            </a:r>
            <a:r>
              <a:rPr lang="hu-HU" dirty="0" err="1" smtClean="0"/>
              <a:t>Earth</a:t>
            </a:r>
            <a:r>
              <a:rPr lang="hu-HU" dirty="0" smtClean="0"/>
              <a:t> használata a matematika </a:t>
            </a:r>
            <a:r>
              <a:rPr lang="hu-HU" dirty="0" smtClean="0"/>
              <a:t>oktatásban és látogatás a </a:t>
            </a:r>
            <a:r>
              <a:rPr lang="hu-HU" dirty="0" err="1" smtClean="0"/>
              <a:t>liszaboni</a:t>
            </a:r>
            <a:r>
              <a:rPr lang="hu-HU" dirty="0" smtClean="0"/>
              <a:t> ‘Csodák Palotájában’ </a:t>
            </a:r>
            <a:endParaRPr lang="hu-HU" dirty="0"/>
          </a:p>
        </p:txBody>
      </p:sp>
      <p:sp>
        <p:nvSpPr>
          <p:cNvPr id="28674" name="AutoShape 2" descr="Image result for erasmus+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8676" name="AutoShape 4" descr="Image result for erasmus+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8678" name="Picture 6" descr="Image result for erasmus+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72692"/>
            <a:ext cx="7072362" cy="1439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Bársonyos kezek</a:t>
            </a:r>
            <a:endParaRPr lang="hu-HU" dirty="0"/>
          </a:p>
        </p:txBody>
      </p:sp>
      <p:pic>
        <p:nvPicPr>
          <p:cNvPr id="2052" name="Picture 4" descr="C:\Users\Panni\Pictures\2018\2018-08-01 - Erasmus Portugalia 2018\aug.5 Liszabon\DSC0599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464379" y="2250273"/>
            <a:ext cx="5357850" cy="3571900"/>
          </a:xfrm>
          <a:prstGeom prst="rect">
            <a:avLst/>
          </a:prstGeom>
          <a:noFill/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1357298"/>
            <a:ext cx="3919531" cy="5367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</p:spPr>
        <p:txBody>
          <a:bodyPr/>
          <a:lstStyle/>
          <a:p>
            <a:pPr algn="ctr"/>
            <a:r>
              <a:rPr lang="hu-HU" dirty="0" smtClean="0"/>
              <a:t>Óriás vagy törpe? </a:t>
            </a:r>
            <a:endParaRPr lang="hu-HU" dirty="0"/>
          </a:p>
        </p:txBody>
      </p:sp>
      <p:pic>
        <p:nvPicPr>
          <p:cNvPr id="4099" name="Picture 3" descr="C:\Users\Panni\Pictures\2018\2018-08-01 - Erasmus Portugalia 2018\aug.5 Liszabon\DSC0599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4282" y="1428735"/>
            <a:ext cx="7000924" cy="4667285"/>
          </a:xfrm>
          <a:prstGeom prst="rect">
            <a:avLst/>
          </a:prstGeom>
          <a:noFill/>
        </p:spPr>
      </p:pic>
      <p:sp>
        <p:nvSpPr>
          <p:cNvPr id="5" name="Tartalom helye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13789"/>
            <a:ext cx="7143800" cy="5444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315577"/>
            <a:ext cx="7143800" cy="554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Háromszög? </a:t>
            </a:r>
            <a:endParaRPr lang="hu-HU" dirty="0"/>
          </a:p>
        </p:txBody>
      </p:sp>
      <p:pic>
        <p:nvPicPr>
          <p:cNvPr id="6147" name="Picture 3" descr="C:\Users\Panni\Pictures\2018\2018-08-01 - Erasmus Portugalia 2018\aug.5 Liszabon\DSC0599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4282" y="1643050"/>
            <a:ext cx="5572162" cy="3714776"/>
          </a:xfrm>
          <a:prstGeom prst="rect">
            <a:avLst/>
          </a:prstGeom>
          <a:noFill/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57166"/>
            <a:ext cx="49149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Hideg vagy meleg? </a:t>
            </a:r>
            <a:endParaRPr lang="hu-HU" dirty="0"/>
          </a:p>
        </p:txBody>
      </p:sp>
      <p:pic>
        <p:nvPicPr>
          <p:cNvPr id="7171" name="Picture 3" descr="C:\Users\Panni\Pictures\2018\2018-08-01 - Erasmus Portugalia 2018\aug.5 Liszabon\DSC0599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42976" y="1714488"/>
            <a:ext cx="6750888" cy="4500594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92867"/>
            <a:ext cx="9187446" cy="2779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3" y="4048920"/>
            <a:ext cx="6000792" cy="280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0"/>
            <a:ext cx="7643834" cy="4045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Szemmel követő</a:t>
            </a:r>
            <a:endParaRPr lang="hu-H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000240"/>
            <a:ext cx="6619879" cy="4639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Útban az interdiszciplináris oktatás felé </a:t>
            </a:r>
            <a:endParaRPr lang="hu-H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519008"/>
            <a:ext cx="9144000" cy="43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MEI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71612"/>
            <a:ext cx="1571625" cy="476250"/>
          </a:xfrm>
          <a:prstGeom prst="rect">
            <a:avLst/>
          </a:prstGeom>
          <a:noFill/>
        </p:spPr>
      </p:pic>
      <p:pic>
        <p:nvPicPr>
          <p:cNvPr id="1030" name="Picture 6" descr="Image result for árpád gimnázium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1285860"/>
            <a:ext cx="838200" cy="1143001"/>
          </a:xfrm>
          <a:prstGeom prst="rect">
            <a:avLst/>
          </a:prstGeom>
          <a:noFill/>
        </p:spPr>
      </p:pic>
      <p:sp>
        <p:nvSpPr>
          <p:cNvPr id="7" name="Téglalap 6"/>
          <p:cNvSpPr/>
          <p:nvPr/>
        </p:nvSpPr>
        <p:spPr>
          <a:xfrm>
            <a:off x="142844" y="2071678"/>
            <a:ext cx="3599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hlinkClick r:id="rId5"/>
              </a:rPr>
              <a:t>http://</a:t>
            </a:r>
            <a:r>
              <a:rPr lang="hu-HU" dirty="0" smtClean="0">
                <a:hlinkClick r:id="rId5"/>
              </a:rPr>
              <a:t>meio.center/en/meio.html</a:t>
            </a:r>
            <a:r>
              <a:rPr lang="hu-HU" dirty="0" smtClean="0"/>
              <a:t> 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/>
              <a:t>Outdoor</a:t>
            </a:r>
            <a:r>
              <a:rPr lang="hu-HU" dirty="0" smtClean="0"/>
              <a:t> </a:t>
            </a:r>
            <a:r>
              <a:rPr lang="hu-HU" dirty="0" err="1" smtClean="0"/>
              <a:t>activities</a:t>
            </a:r>
            <a:r>
              <a:rPr lang="hu-HU" dirty="0" smtClean="0"/>
              <a:t> and </a:t>
            </a:r>
            <a:r>
              <a:rPr lang="hu-HU" dirty="0" err="1" smtClean="0"/>
              <a:t>mapping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stem</a:t>
            </a:r>
            <a:r>
              <a:rPr lang="hu-HU" dirty="0" smtClean="0"/>
              <a:t>  </a:t>
            </a:r>
            <a:endParaRPr lang="hu-HU" dirty="0"/>
          </a:p>
        </p:txBody>
      </p:sp>
      <p:pic>
        <p:nvPicPr>
          <p:cNvPr id="28674" name="Picture 2" descr="http://meio.center/erasmus/img/mapcourse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429000"/>
            <a:ext cx="2143140" cy="1700226"/>
          </a:xfrm>
          <a:prstGeom prst="rect">
            <a:avLst/>
          </a:prstGeom>
          <a:noFill/>
        </p:spPr>
      </p:pic>
      <p:pic>
        <p:nvPicPr>
          <p:cNvPr id="5" name="Picture 12" descr="Image result for google earth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143116"/>
            <a:ext cx="1786816" cy="847714"/>
          </a:xfrm>
          <a:prstGeom prst="rect">
            <a:avLst/>
          </a:prstGeom>
          <a:noFill/>
        </p:spPr>
      </p:pic>
      <p:sp>
        <p:nvSpPr>
          <p:cNvPr id="28676" name="AutoShape 4" descr="Image result for google my maps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8678" name="AutoShape 6" descr="Image result for google my maps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8680" name="Picture 8" descr="Image result for google my maps 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3500438"/>
            <a:ext cx="1071570" cy="1071570"/>
          </a:xfrm>
          <a:prstGeom prst="rect">
            <a:avLst/>
          </a:prstGeom>
          <a:noFill/>
        </p:spPr>
      </p:pic>
      <p:pic>
        <p:nvPicPr>
          <p:cNvPr id="28682" name="Picture 10" descr="Image result for mapin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6" y="5072074"/>
            <a:ext cx="2857520" cy="1395274"/>
          </a:xfrm>
          <a:prstGeom prst="rect">
            <a:avLst/>
          </a:prstGeom>
          <a:noFill/>
        </p:spPr>
      </p:pic>
      <p:cxnSp>
        <p:nvCxnSpPr>
          <p:cNvPr id="11" name="Egyenes összekötő nyíllal 10"/>
          <p:cNvCxnSpPr/>
          <p:nvPr/>
        </p:nvCxnSpPr>
        <p:spPr>
          <a:xfrm flipV="1">
            <a:off x="2428860" y="2643182"/>
            <a:ext cx="2214578" cy="121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>
            <a:off x="2714612" y="4286256"/>
            <a:ext cx="221457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>
            <a:off x="2500298" y="4929198"/>
            <a:ext cx="1500198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zövegdoboz 15"/>
          <p:cNvSpPr txBox="1"/>
          <p:nvPr/>
        </p:nvSpPr>
        <p:spPr>
          <a:xfrm>
            <a:off x="142844" y="6488668"/>
            <a:ext cx="336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2018, július 30. - augusztus 3.</a:t>
            </a:r>
            <a:endParaRPr lang="hu-HU" dirty="0"/>
          </a:p>
        </p:txBody>
      </p:sp>
      <p:sp>
        <p:nvSpPr>
          <p:cNvPr id="18" name="Téglalap 17"/>
          <p:cNvSpPr/>
          <p:nvPr/>
        </p:nvSpPr>
        <p:spPr>
          <a:xfrm>
            <a:off x="4071934" y="6488668"/>
            <a:ext cx="5857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hlinkClick r:id="rId7"/>
              </a:rPr>
              <a:t>http://</a:t>
            </a:r>
            <a:r>
              <a:rPr lang="hu-HU" dirty="0" smtClean="0">
                <a:hlinkClick r:id="rId7"/>
              </a:rPr>
              <a:t>meio.center/erasmus/solutions.html</a:t>
            </a:r>
            <a:r>
              <a:rPr lang="hu-HU" dirty="0" smtClean="0"/>
              <a:t> 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142844" y="1285860"/>
            <a:ext cx="7715304" cy="5572140"/>
          </a:xfrm>
        </p:spPr>
        <p:txBody>
          <a:bodyPr>
            <a:normAutofit/>
          </a:bodyPr>
          <a:lstStyle/>
          <a:p>
            <a:pPr lvl="0"/>
            <a:r>
              <a:rPr lang="hu-HU" dirty="0" smtClean="0"/>
              <a:t>a </a:t>
            </a:r>
            <a:r>
              <a:rPr lang="hu-HU" dirty="0" err="1" smtClean="0"/>
              <a:t>Google</a:t>
            </a:r>
            <a:r>
              <a:rPr lang="hu-HU" dirty="0" smtClean="0"/>
              <a:t> térképek közül ebben rejlik a legtöbb lehetőség, számos nagyon izgalmas funkcióval rendelkezik</a:t>
            </a:r>
          </a:p>
          <a:p>
            <a:pPr lvl="0"/>
            <a:r>
              <a:rPr lang="hu-HU" dirty="0" smtClean="0"/>
              <a:t>le kell tölteni a programot a használathoz, vagy on-line is használható, de csak </a:t>
            </a:r>
            <a:r>
              <a:rPr lang="hu-HU" dirty="0" err="1" smtClean="0"/>
              <a:t>Chrome</a:t>
            </a:r>
            <a:r>
              <a:rPr lang="hu-HU" dirty="0" smtClean="0"/>
              <a:t> böngészővel:  </a:t>
            </a:r>
            <a:r>
              <a:rPr lang="hu-HU" u="sng" dirty="0" smtClean="0">
                <a:hlinkClick r:id="rId2"/>
              </a:rPr>
              <a:t>https://earth.google.com/web/</a:t>
            </a:r>
            <a:r>
              <a:rPr lang="hu-HU" dirty="0" smtClean="0"/>
              <a:t> </a:t>
            </a:r>
          </a:p>
        </p:txBody>
      </p:sp>
      <p:sp>
        <p:nvSpPr>
          <p:cNvPr id="43010" name="AutoShape 2" descr="Image result for google earth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3012" name="AutoShape 4" descr="Image result for google earth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9" name="Picture 6" descr="Image result for google earth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0"/>
            <a:ext cx="5857916" cy="1354859"/>
          </a:xfrm>
          <a:prstGeom prst="rect">
            <a:avLst/>
          </a:prstGeom>
          <a:noFill/>
        </p:spPr>
      </p:pic>
      <p:pic>
        <p:nvPicPr>
          <p:cNvPr id="17410" name="Picture 2" descr="Image result for google eart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4476750"/>
            <a:ext cx="487680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142844" y="1285860"/>
            <a:ext cx="7715304" cy="5572140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hu-HU" sz="8000" dirty="0" smtClean="0"/>
              <a:t>képek és videók hozzáadása a helyekhez: </a:t>
            </a:r>
            <a:r>
              <a:rPr lang="hu-HU" sz="8000" dirty="0" smtClean="0">
                <a:hlinkClick r:id="rId2"/>
              </a:rPr>
              <a:t>https://sites.google.com/view/erasmus-plus-training-mapping/mapping-tools-in-stem/creating-multimedia-tracks/video-and-images-on-multimedia-track</a:t>
            </a:r>
            <a:r>
              <a:rPr lang="hu-HU" sz="8000" dirty="0" smtClean="0"/>
              <a:t> </a:t>
            </a:r>
          </a:p>
          <a:p>
            <a:pPr lvl="0"/>
            <a:r>
              <a:rPr lang="hu-HU" sz="8000" dirty="0" smtClean="0"/>
              <a:t>mentésről és formátumokról további információ: </a:t>
            </a:r>
            <a:r>
              <a:rPr lang="hu-HU" sz="8000" dirty="0" smtClean="0">
                <a:hlinkClick r:id="rId3"/>
              </a:rPr>
              <a:t>https://sites.google.com/view/erasmus-plus-training-mapping/mapping-tools-in-stem/creating-multimedia-tracks/kml-and-kmz</a:t>
            </a:r>
            <a:r>
              <a:rPr lang="hu-HU" sz="8000" dirty="0" smtClean="0"/>
              <a:t>  </a:t>
            </a:r>
          </a:p>
          <a:p>
            <a:pPr lvl="0"/>
            <a:r>
              <a:rPr lang="hu-HU" sz="8000" dirty="0" smtClean="0"/>
              <a:t>rövid angol nyelvű videók </a:t>
            </a:r>
            <a:r>
              <a:rPr lang="hu-HU" sz="8000" dirty="0" err="1" smtClean="0"/>
              <a:t>Google</a:t>
            </a:r>
            <a:r>
              <a:rPr lang="hu-HU" sz="8000" dirty="0" smtClean="0"/>
              <a:t> </a:t>
            </a:r>
            <a:r>
              <a:rPr lang="hu-HU" sz="8000" dirty="0" err="1" smtClean="0"/>
              <a:t>Earth-ről</a:t>
            </a:r>
            <a:r>
              <a:rPr lang="hu-HU" sz="8000" dirty="0" smtClean="0"/>
              <a:t>: </a:t>
            </a:r>
            <a:r>
              <a:rPr lang="hu-HU" sz="8000" dirty="0" smtClean="0">
                <a:hlinkClick r:id="rId4"/>
              </a:rPr>
              <a:t>https://sites.google.com/view/erasmus-plus-training-mapping/mapping-tools-in-stem/creating-multimedia-tracks</a:t>
            </a:r>
            <a:r>
              <a:rPr lang="hu-HU" sz="8000" dirty="0" smtClean="0"/>
              <a:t> </a:t>
            </a:r>
          </a:p>
          <a:p>
            <a:pPr lvl="0"/>
            <a:r>
              <a:rPr lang="hu-HU" sz="8000" dirty="0" smtClean="0">
                <a:hlinkClick r:id="rId5"/>
              </a:rPr>
              <a:t>https://sites.google.com/view/erasmus-plus-training-mapping/mapping-tools-in-stem/using-and-exploring-google-earth</a:t>
            </a:r>
            <a:r>
              <a:rPr lang="hu-HU" sz="8000" dirty="0" smtClean="0"/>
              <a:t> </a:t>
            </a:r>
          </a:p>
          <a:p>
            <a:pPr lvl="0"/>
            <a:r>
              <a:rPr lang="hu-HU" sz="8000" dirty="0" smtClean="0"/>
              <a:t> a hely jelölők formázására </a:t>
            </a:r>
            <a:r>
              <a:rPr lang="hu-HU" sz="8000" dirty="0" err="1" smtClean="0"/>
              <a:t>html</a:t>
            </a:r>
            <a:r>
              <a:rPr lang="hu-HU" sz="8000" dirty="0" smtClean="0"/>
              <a:t> kód használható, ezen a honlapon néhány minta található, azok kedvéért, akik nem értenek a </a:t>
            </a:r>
            <a:r>
              <a:rPr lang="hu-HU" sz="8000" dirty="0" err="1" smtClean="0"/>
              <a:t>html-hez</a:t>
            </a:r>
            <a:r>
              <a:rPr lang="hu-HU" sz="8000" dirty="0" smtClean="0"/>
              <a:t>, de szeretnék beállítani a képek és a szöveg elhelyezkedését, a háttér és a betűk színét... </a:t>
            </a:r>
            <a:r>
              <a:rPr lang="hu-HU" sz="8000" dirty="0" err="1" smtClean="0"/>
              <a:t>stb</a:t>
            </a:r>
            <a:r>
              <a:rPr lang="hu-HU" sz="8000" dirty="0" smtClean="0"/>
              <a:t>: </a:t>
            </a:r>
            <a:r>
              <a:rPr lang="hu-HU" sz="8000" dirty="0" smtClean="0">
                <a:hlinkClick r:id="rId6"/>
              </a:rPr>
              <a:t>http://www.realworldmath.org/html-layout-tutorials.html</a:t>
            </a:r>
            <a:r>
              <a:rPr lang="hu-HU" sz="8000" dirty="0" smtClean="0"/>
              <a:t> 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43010" name="AutoShape 2" descr="Image result for google earth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3012" name="AutoShape 4" descr="Image result for google earth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9" name="Picture 6" descr="Image result for google earth 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24" y="0"/>
            <a:ext cx="5857916" cy="13548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7500990" cy="1143000"/>
          </a:xfrm>
        </p:spPr>
        <p:txBody>
          <a:bodyPr/>
          <a:lstStyle/>
          <a:p>
            <a:pPr algn="ctr"/>
            <a:r>
              <a:rPr lang="hu-HU" dirty="0" err="1" smtClean="0"/>
              <a:t>Google</a:t>
            </a:r>
            <a:r>
              <a:rPr lang="hu-HU" dirty="0" smtClean="0"/>
              <a:t> </a:t>
            </a:r>
            <a:r>
              <a:rPr lang="hu-HU" dirty="0" err="1" smtClean="0"/>
              <a:t>Earth</a:t>
            </a:r>
            <a:r>
              <a:rPr lang="hu-HU" dirty="0" smtClean="0"/>
              <a:t> az oktatásban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hu-HU" dirty="0" smtClean="0"/>
              <a:t>iskolai használatát nehezítheti, hogy a gyönyörű kivitelezésnek köszönhetően nagyon lassú lehet a program. A megfelelő funkciók (rétegek) tudatos kiválasztásával ez javítható. </a:t>
            </a:r>
          </a:p>
          <a:p>
            <a:pPr lvl="0"/>
            <a:r>
              <a:rPr lang="hu-HU" dirty="0" smtClean="0"/>
              <a:t>egyszerre csak egy felhasználó tudja használni, így együttműködésekhez, projektekhez nem előnyös a használata</a:t>
            </a:r>
          </a:p>
          <a:p>
            <a:pPr lvl="0"/>
            <a:r>
              <a:rPr lang="hu-HU" dirty="0" smtClean="0"/>
              <a:t>önálló beszámoló elkészítéséhez és bemutatásához a legjobb eszköz, szép, igényes kivitelezésre ad lehetőséget, az elkészült munka elmenthető és megosztható</a:t>
            </a:r>
          </a:p>
          <a:p>
            <a:r>
              <a:rPr lang="hu-HU" dirty="0" smtClean="0"/>
              <a:t>jó alkalmazható virtuális túrákhoz</a:t>
            </a:r>
          </a:p>
          <a:p>
            <a:pPr lvl="0"/>
            <a:endParaRPr lang="hu-HU" dirty="0" smtClean="0"/>
          </a:p>
          <a:p>
            <a:endParaRPr lang="hu-HU" dirty="0"/>
          </a:p>
        </p:txBody>
      </p:sp>
      <p:sp>
        <p:nvSpPr>
          <p:cNvPr id="44034" name="AutoShape 2" descr="Image result for google earth logo"/>
          <p:cNvSpPr>
            <a:spLocks noChangeAspect="1" noChangeArrowheads="1"/>
          </p:cNvSpPr>
          <p:nvPr/>
        </p:nvSpPr>
        <p:spPr bwMode="auto">
          <a:xfrm>
            <a:off x="155575" y="-2636838"/>
            <a:ext cx="5495925" cy="5495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4036" name="AutoShape 4" descr="Image result for google earth logo"/>
          <p:cNvSpPr>
            <a:spLocks noChangeAspect="1" noChangeArrowheads="1"/>
          </p:cNvSpPr>
          <p:nvPr/>
        </p:nvSpPr>
        <p:spPr bwMode="auto">
          <a:xfrm>
            <a:off x="155575" y="-2636838"/>
            <a:ext cx="5495925" cy="5495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4038" name="AutoShape 6" descr="Image result for google earth logo"/>
          <p:cNvSpPr>
            <a:spLocks noChangeAspect="1" noChangeArrowheads="1"/>
          </p:cNvSpPr>
          <p:nvPr/>
        </p:nvSpPr>
        <p:spPr bwMode="auto">
          <a:xfrm>
            <a:off x="155575" y="-2636838"/>
            <a:ext cx="5495925" cy="5495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4040" name="AutoShape 8" descr="Image result for google earth logo"/>
          <p:cNvSpPr>
            <a:spLocks noChangeAspect="1" noChangeArrowheads="1"/>
          </p:cNvSpPr>
          <p:nvPr/>
        </p:nvSpPr>
        <p:spPr bwMode="auto">
          <a:xfrm>
            <a:off x="155575" y="-2636838"/>
            <a:ext cx="5495925" cy="5495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4042" name="AutoShape 10" descr="Image result for google earth logo"/>
          <p:cNvSpPr>
            <a:spLocks noChangeAspect="1" noChangeArrowheads="1"/>
          </p:cNvSpPr>
          <p:nvPr/>
        </p:nvSpPr>
        <p:spPr bwMode="auto">
          <a:xfrm>
            <a:off x="155575" y="-2636838"/>
            <a:ext cx="5495925" cy="5495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44044" name="Picture 12" descr="Image result for google earth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142852"/>
            <a:ext cx="1786816" cy="847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/>
              <a:t>Google</a:t>
            </a:r>
            <a:r>
              <a:rPr lang="hu-HU" dirty="0" smtClean="0"/>
              <a:t> </a:t>
            </a:r>
            <a:r>
              <a:rPr lang="hu-HU" dirty="0" err="1" smtClean="0"/>
              <a:t>Earth</a:t>
            </a:r>
            <a:r>
              <a:rPr lang="hu-HU" dirty="0" smtClean="0"/>
              <a:t> a matematika oktatásban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>
                <a:hlinkClick r:id="rId2" action="ppaction://hlinkfile"/>
              </a:rPr>
              <a:t>Távolság</a:t>
            </a:r>
            <a:r>
              <a:rPr lang="hu-HU" dirty="0" smtClean="0"/>
              <a:t> és </a:t>
            </a:r>
            <a:r>
              <a:rPr lang="hu-HU" dirty="0" smtClean="0">
                <a:hlinkClick r:id="rId3" action="ppaction://hlinkfile"/>
              </a:rPr>
              <a:t>terület</a:t>
            </a:r>
            <a:r>
              <a:rPr lang="hu-HU" dirty="0" smtClean="0"/>
              <a:t> mérés különböző mértékegységekben</a:t>
            </a:r>
          </a:p>
          <a:p>
            <a:r>
              <a:rPr lang="hu-HU" dirty="0" smtClean="0"/>
              <a:t>Normál alak: távolságok</a:t>
            </a:r>
          </a:p>
          <a:p>
            <a:r>
              <a:rPr lang="hu-HU" dirty="0" smtClean="0">
                <a:hlinkClick r:id="rId4" action="ppaction://hlinkfile"/>
              </a:rPr>
              <a:t>Emelkedési szög </a:t>
            </a:r>
            <a:r>
              <a:rPr lang="hu-HU" dirty="0" smtClean="0"/>
              <a:t>kiszámítása</a:t>
            </a:r>
          </a:p>
          <a:p>
            <a:r>
              <a:rPr lang="hu-HU" dirty="0" smtClean="0"/>
              <a:t>Hosszúsági és szélességi körök</a:t>
            </a:r>
          </a:p>
          <a:p>
            <a:r>
              <a:rPr lang="hu-HU" dirty="0" smtClean="0">
                <a:hlinkClick r:id="rId5" action="ppaction://hlinkfile"/>
              </a:rPr>
              <a:t>Gráfelmélet bevezetése: hidak</a:t>
            </a:r>
            <a:endParaRPr lang="hu-HU" dirty="0" smtClean="0"/>
          </a:p>
          <a:p>
            <a:r>
              <a:rPr lang="hu-HU" dirty="0" smtClean="0">
                <a:hlinkClick r:id="rId6" action="ppaction://hlinkfile"/>
              </a:rPr>
              <a:t>Fraktálok bevezetése: partvonal </a:t>
            </a:r>
            <a:r>
              <a:rPr lang="hu-HU" dirty="0" smtClean="0">
                <a:hlinkClick r:id="rId6" action="ppaction://hlinkfile"/>
              </a:rPr>
              <a:t>mérés</a:t>
            </a:r>
            <a:endParaRPr lang="hu-HU" dirty="0" smtClean="0"/>
          </a:p>
          <a:p>
            <a:r>
              <a:rPr lang="hu-HU" dirty="0" smtClean="0"/>
              <a:t>Tudománytörténet: fontos helyszínek, személyek életútja </a:t>
            </a:r>
            <a:endParaRPr lang="hu-HU" dirty="0" smtClean="0"/>
          </a:p>
          <a:p>
            <a:r>
              <a:rPr lang="hu-HU" dirty="0" smtClean="0">
                <a:hlinkClick r:id="rId7"/>
              </a:rPr>
              <a:t>http://www.thethinkingstick.com/10-ways-to-use-google-maps-in-the-classroom/</a:t>
            </a:r>
            <a:r>
              <a:rPr lang="hu-HU" dirty="0" smtClean="0"/>
              <a:t>  </a:t>
            </a:r>
          </a:p>
          <a:p>
            <a:r>
              <a:rPr lang="hu-HU" dirty="0" smtClean="0">
                <a:hlinkClick r:id="rId8"/>
              </a:rPr>
              <a:t>http://realworldmath.org/</a:t>
            </a:r>
            <a:r>
              <a:rPr lang="hu-HU" dirty="0" smtClean="0"/>
              <a:t> </a:t>
            </a:r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A tudás pavilonja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hu-HU" dirty="0" smtClean="0">
              <a:hlinkClick r:id="rId2"/>
            </a:endParaRPr>
          </a:p>
          <a:p>
            <a:r>
              <a:rPr lang="hu-HU" dirty="0" smtClean="0"/>
              <a:t>Csodák palotája </a:t>
            </a:r>
          </a:p>
          <a:p>
            <a:r>
              <a:rPr lang="hu-HU" dirty="0" smtClean="0">
                <a:hlinkClick r:id="rId2"/>
              </a:rPr>
              <a:t>https://www.pavconhecimento.pt/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32770" name="AutoShape 2" descr="Image result for pavconhecimento lisab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2772" name="AutoShape 4" descr="Image result for pavconhecimento lisab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32774" name="Picture 6" descr="Image result for pavconhecimento lisab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048000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Kocka? </a:t>
            </a:r>
            <a:endParaRPr lang="hu-HU" dirty="0"/>
          </a:p>
        </p:txBody>
      </p:sp>
      <p:pic>
        <p:nvPicPr>
          <p:cNvPr id="1026" name="Picture 2" descr="C:\Users\Panni\Pictures\2018\2018-08-01 - Erasmus Portugalia 2018\aug.5 Liszabon\DSC0598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666999"/>
            <a:ext cx="3657600" cy="2438401"/>
          </a:xfrm>
          <a:prstGeom prst="rect">
            <a:avLst/>
          </a:prstGeom>
          <a:noFill/>
        </p:spPr>
      </p:pic>
      <p:pic>
        <p:nvPicPr>
          <p:cNvPr id="1027" name="Picture 3" descr="C:\Users\Panni\Pictures\2018\2018-08-01 - Erasmus Portugalia 2018\aug.5 Liszabon\DSC0598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270375" y="2666999"/>
            <a:ext cx="3657600" cy="2438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899</TotalTime>
  <Words>303</Words>
  <Application>Microsoft Office PowerPoint</Application>
  <PresentationFormat>Diavetítés a képernyőre (4:3 oldalarány)</PresentationFormat>
  <Paragraphs>40</Paragraphs>
  <Slides>15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6" baseType="lpstr">
      <vt:lpstr>Loggia</vt:lpstr>
      <vt:lpstr>Disszemináció matematika tanároknak </vt:lpstr>
      <vt:lpstr>Útban az interdiszciplináris oktatás felé </vt:lpstr>
      <vt:lpstr>Outdoor activities and mapping in stem  </vt:lpstr>
      <vt:lpstr>4. dia</vt:lpstr>
      <vt:lpstr>5. dia</vt:lpstr>
      <vt:lpstr>Google Earth az oktatásban</vt:lpstr>
      <vt:lpstr>Google Earth a matematika oktatásban</vt:lpstr>
      <vt:lpstr>A tudás pavilonja </vt:lpstr>
      <vt:lpstr>Kocka? </vt:lpstr>
      <vt:lpstr>Bársonyos kezek</vt:lpstr>
      <vt:lpstr>Óriás vagy törpe? </vt:lpstr>
      <vt:lpstr>Háromszög? </vt:lpstr>
      <vt:lpstr>Hideg vagy meleg? </vt:lpstr>
      <vt:lpstr>14. dia</vt:lpstr>
      <vt:lpstr>Szemmel követő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HP</dc:creator>
  <cp:lastModifiedBy>HP</cp:lastModifiedBy>
  <cp:revision>11</cp:revision>
  <dcterms:created xsi:type="dcterms:W3CDTF">2018-10-03T04:58:02Z</dcterms:created>
  <dcterms:modified xsi:type="dcterms:W3CDTF">2018-10-08T11:33:04Z</dcterms:modified>
</cp:coreProperties>
</file>